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327" r:id="rId3"/>
    <p:sldId id="256" r:id="rId5"/>
    <p:sldId id="258" r:id="rId6"/>
    <p:sldId id="259" r:id="rId7"/>
    <p:sldId id="355" r:id="rId8"/>
    <p:sldId id="260" r:id="rId9"/>
    <p:sldId id="264" r:id="rId10"/>
    <p:sldId id="263" r:id="rId11"/>
    <p:sldId id="266" r:id="rId12"/>
    <p:sldId id="282" r:id="rId13"/>
    <p:sldId id="265" r:id="rId14"/>
    <p:sldId id="267" r:id="rId15"/>
    <p:sldId id="356" r:id="rId16"/>
    <p:sldId id="273" r:id="rId17"/>
    <p:sldId id="269" r:id="rId18"/>
    <p:sldId id="270" r:id="rId19"/>
    <p:sldId id="300" r:id="rId20"/>
    <p:sldId id="271" r:id="rId21"/>
    <p:sldId id="278" r:id="rId22"/>
    <p:sldId id="279" r:id="rId23"/>
    <p:sldId id="280" r:id="rId24"/>
    <p:sldId id="284" r:id="rId25"/>
    <p:sldId id="285" r:id="rId26"/>
    <p:sldId id="286" r:id="rId27"/>
    <p:sldId id="357" r:id="rId28"/>
    <p:sldId id="287" r:id="rId29"/>
    <p:sldId id="358" r:id="rId30"/>
    <p:sldId id="289" r:id="rId31"/>
    <p:sldId id="290" r:id="rId32"/>
    <p:sldId id="291" r:id="rId33"/>
    <p:sldId id="292" r:id="rId34"/>
  </p:sldIdLst>
  <p:sldSz cx="12192000" cy="6858000"/>
  <p:notesSz cx="7103745" cy="10234295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99" d="100"/>
          <a:sy n="99" d="100"/>
        </p:scale>
        <p:origin x="111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问同学：当下最火热的领域、专业是什么？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在之后加入一个提问：既然</a:t>
            </a:r>
            <a:r>
              <a:rPr kumimoji="1" lang="en-US" altLang="zh-CN"/>
              <a:t>AI</a:t>
            </a:r>
            <a:r>
              <a:rPr kumimoji="1" lang="zh-CN" altLang="en-US"/>
              <a:t>已经彻底融入了我们的生活，你们感受到了</a:t>
            </a:r>
            <a:r>
              <a:rPr kumimoji="1" lang="en-US" altLang="zh-CN"/>
              <a:t>AI</a:t>
            </a:r>
            <a:r>
              <a:rPr kumimoji="1" lang="zh-CN" altLang="en-US"/>
              <a:t>对生活造成了哪些影响？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添加互动：概括特征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之前加一页：刚才讲了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课堂，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课堂能取代老师吗？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之前加一页：刚才讲了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课堂，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课堂能取代老师吗？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多添加视频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加一些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说的话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动画有点问题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在目录页前加一个对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的解释说明（</a:t>
            </a:r>
            <a:r>
              <a:rPr kumimoji="1" lang="en-US" altLang="zh-CN" dirty="0" smtClean="0"/>
              <a:t>AI=</a:t>
            </a:r>
            <a:r>
              <a:rPr kumimoji="1" lang="zh-CN" altLang="en-US" dirty="0" smtClean="0"/>
              <a:t>人工智能）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添加与大语言模型的对话截图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添加互动：猜猜看，这张图片是真的，还是</a:t>
            </a:r>
            <a:r>
              <a:rPr kumimoji="1" lang="en-US" altLang="zh-CN"/>
              <a:t>AI</a:t>
            </a:r>
            <a:r>
              <a:rPr kumimoji="1" lang="zh-CN" altLang="en-US"/>
              <a:t>生成的？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.png"/><Relationship Id="rId7" Type="http://schemas.openxmlformats.org/officeDocument/2006/relationships/image" Target="../media/image7.png"/><Relationship Id="rId6" Type="http://schemas.openxmlformats.org/officeDocument/2006/relationships/tags" Target="../tags/tag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2689225" y="4527550"/>
            <a:ext cx="9224645" cy="735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没错，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人工智能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= Artificial Intelligence, 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7040" y="948690"/>
            <a:ext cx="10181590" cy="1157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大家知道，最近几年最火爆的科技是什么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吗？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屏幕截图 2024-05-29 205557"/>
          <p:cNvPicPr>
            <a:picLocks noChangeAspect="1"/>
          </p:cNvPicPr>
          <p:nvPr/>
        </p:nvPicPr>
        <p:blipFill>
          <a:blip r:embed="rId1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屏幕截图 2024-05-19 1647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" y="1213485"/>
            <a:ext cx="6500495" cy="4440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8835" y="1301115"/>
            <a:ext cx="474535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课堂</a:t>
            </a:r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可以辅助老师上课、检查学生学习情况等。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例如，我们班的英语老师就使用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来检查我们背诵课文的情况。</a:t>
            </a:r>
            <a:endParaRPr lang="en-US" altLang="zh-CN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C:/Users/kevin/Pictures/Screenshots/屏幕截图 2024-05-19 182153.png屏幕截图 2024-05-19 182153"/>
          <p:cNvPicPr>
            <a:picLocks noChangeAspect="1"/>
          </p:cNvPicPr>
          <p:nvPr/>
        </p:nvPicPr>
        <p:blipFill>
          <a:blip r:embed="rId3"/>
          <a:srcRect l="12" r="12"/>
          <a:stretch>
            <a:fillRect/>
          </a:stretch>
        </p:blipFill>
        <p:spPr>
          <a:xfrm>
            <a:off x="-38100" y="2148840"/>
            <a:ext cx="7145020" cy="2559685"/>
          </a:xfrm>
          <a:prstGeom prst="rect">
            <a:avLst/>
          </a:prstGeom>
        </p:spPr>
      </p:pic>
      <p:pic>
        <p:nvPicPr>
          <p:cNvPr id="7" name="图片 6" descr="屏幕截图 2024-05-29 205557"/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4" name="图片 3" descr="屏幕截图 2024-05-16 2208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1136650"/>
            <a:ext cx="8185785" cy="4768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57565" y="1136650"/>
            <a:ext cx="35115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下棋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在某些方面已经超过了人类。例如</a:t>
            </a:r>
            <a:r>
              <a:rPr lang="en-US" altLang="zh-CN" sz="3200" dirty="0" err="1">
                <a:latin typeface="微软雅黑" panose="020B0503020204020204" charset="-122"/>
                <a:ea typeface="微软雅黑" panose="020B0503020204020204" charset="-122"/>
              </a:rPr>
              <a:t>AlphaGo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在围棋方面打败了许多顶尖棋手。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7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对生活的影响</a:t>
            </a:r>
            <a:endParaRPr lang="zh-CN" altLang="en-US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0135" y="1889760"/>
            <a:ext cx="94341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既然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已经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彻底融入了我们的生活，你认为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会对生活造成哪些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影响？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0135" y="1889760"/>
            <a:ext cx="6450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可以让我们的生活更便捷。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93380" y="4626610"/>
            <a:ext cx="3200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但是</a:t>
            </a:r>
            <a:r>
              <a:rPr lang="en-US" altLang="zh-CN" sz="5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5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3595" y="1582420"/>
            <a:ext cx="5205095" cy="1164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</a:t>
            </a:r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的强大，许多职业都会被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取代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3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屏幕截图 2024-05-16 2228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690" y="890270"/>
            <a:ext cx="5581650" cy="5076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3595" y="4108450"/>
            <a:ext cx="5205095" cy="159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对于那些需要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重复劳动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或者某一方面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专业技能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的职业，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可以轻松胜任。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3595" y="2747010"/>
            <a:ext cx="5205095" cy="1278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思考：这些容易被替代的职业有什么共同点？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屏幕截图 2024-05-29 205557"/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0565" y="3844925"/>
            <a:ext cx="5205095" cy="2122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对于那些需要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创造力的职业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，或者与人们有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情感交流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的职业，以目前的技术，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尚不能取代。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C:/Users/kevin/Pictures/Screenshots/屏幕截图 2024-05-16 223536.png屏幕截图 2024-05-16 223536"/>
          <p:cNvPicPr>
            <a:picLocks noChangeAspect="1"/>
          </p:cNvPicPr>
          <p:nvPr/>
        </p:nvPicPr>
        <p:blipFill>
          <a:blip r:embed="rId2"/>
          <a:srcRect l="7017" r="7017"/>
          <a:stretch>
            <a:fillRect/>
          </a:stretch>
        </p:blipFill>
        <p:spPr>
          <a:xfrm>
            <a:off x="6028690" y="890270"/>
            <a:ext cx="5581650" cy="5076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3595" y="1582420"/>
            <a:ext cx="5205095" cy="1597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这是一些不容易被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取代的职业，思考一下这些职业有什么共同点？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 descr="屏幕截图 2024-05-29 205557"/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2825" y="3137535"/>
            <a:ext cx="9999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3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前文已经介绍过</a:t>
            </a:r>
            <a:r>
              <a:rPr lang="en-US" altLang="zh-CN" sz="3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课堂，</a:t>
            </a:r>
            <a:r>
              <a:rPr lang="en-US" altLang="zh-CN" sz="3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课堂能取代老师吗？</a:t>
            </a:r>
            <a:endPara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03325" y="2524760"/>
            <a:ext cx="2263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教师</a:t>
            </a:r>
            <a:endParaRPr lang="zh-CN" altLang="en-US" sz="7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55845" y="799465"/>
            <a:ext cx="663575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很多人认为教师这个职业是很容易被</a:t>
            </a:r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替代的，其实不然。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教师不仅要讲授知识，还要让课堂变得通俗、易懂，且有时需要理解学生，与学生情感互通，才能更好地教学。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目前</a:t>
            </a:r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技术还做不到这一点。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因此，推荐大家在将来选择教师职业。如果有兴趣，欢迎来到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北京师大附中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学习，将来可以报考北京师范大学。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7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的原理</a:t>
            </a:r>
            <a:endParaRPr lang="zh-CN" altLang="en-US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3560445"/>
            <a:ext cx="2933700" cy="2729230"/>
          </a:xfrm>
          <a:prstGeom prst="rect">
            <a:avLst/>
          </a:prstGeom>
        </p:spPr>
      </p:pic>
      <p:pic>
        <p:nvPicPr>
          <p:cNvPr id="4" name="图片 3" descr="截屏2024-05-13 15.58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45" y="3560445"/>
            <a:ext cx="2921000" cy="3022600"/>
          </a:xfrm>
          <a:prstGeom prst="rect">
            <a:avLst/>
          </a:prstGeom>
        </p:spPr>
      </p:pic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92760"/>
            <a:ext cx="2781300" cy="2832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29780" y="146939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人工智能</a:t>
            </a:r>
            <a:endParaRPr lang="zh-CN" altLang="en-US" sz="7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9780" y="407543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北京师范大学附属中学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班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吴承坤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3460" y="1508760"/>
            <a:ext cx="10180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现在，大部分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背后的原理都是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训练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。（又叫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8500" y="5133340"/>
            <a:ext cx="41452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什么是训练？</a:t>
            </a:r>
            <a:endParaRPr lang="zh-CN" altLang="en-US" sz="4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1+1=</a:t>
            </a:r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3</a:t>
            </a:r>
            <a:endParaRPr lang="en-US" altLang="zh-CN" sz="4000"/>
          </a:p>
        </p:txBody>
      </p:sp>
      <p:sp>
        <p:nvSpPr>
          <p:cNvPr id="13" name="乘号 12"/>
          <p:cNvSpPr/>
          <p:nvPr/>
        </p:nvSpPr>
        <p:spPr>
          <a:xfrm>
            <a:off x="7994015" y="3429000"/>
            <a:ext cx="2500630" cy="2355850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55860" y="4314825"/>
            <a:ext cx="2070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1+1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=2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7448550" y="943610"/>
            <a:ext cx="3241040" cy="2068195"/>
          </a:xfrm>
          <a:prstGeom prst="wedgeRoundRect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哦，我</a:t>
            </a:r>
            <a:r>
              <a:rPr lang="zh-CN" altLang="en-US"/>
              <a:t>学会了！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45380" y="4602480"/>
            <a:ext cx="2152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（什么都不会）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屏幕截图 2024-05-29 205557"/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3854 0.00148148 " pathEditMode="relative" ptsTypes="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0052 -0.130556 " pathEditMode="relative" ptsTypes="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5729 0.227963 " pathEditMode="relative" ptsTypes="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6719 -0.144074 " pathEditMode="relative" ptsTypes="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75 -0.015 L -0.016875 -0.019537 L -0.0244271 -0.0255556 L -0.0261458 -0.015 L -0.019375 -0.00601852 L -0.0134896 -0.00453704 L -0.00671875 -0.00907407 L -0.00505208 -0.019537 L -0.0109375 -0.0240741 L -0.0159896 -0.0105556 L -0.0109375 0.00148148 L -0.00588542 -0.0105556 L -0.0117708 -0.019537 L -0.0151563 -0.00907407 L -0.0143229 0.00296296 L -0.0084375 0.00296296 L -0.00421875 -0.0105556 L -0.00166667 -0.0225 L -0.00166667 -0.034537 L -0.00671875 -0.045 L -0.0134896 -0.0480556 L -0.0185417 -0.0330556 L -0.0185417 -0.0225 L -0.0185417 -0.0105556 L -0.0177083 0.00148148 L -0.0117708 0.0075 L -0.00927083 -0.00305556 L -0.00755208 -0.015 L -0.0084375 -0.0315741 L -0.0134896 -0.042037 L -0.019375 -0.0480556 L -0.0210938 -0.034537 L -0.0177083 -0.0240741 L -0.0117708 -0.015 L -0.0101042 -0.03 L -0.0134896 -0.042037 L -0.019375 -0.0465741 L -0.0210938 -0.0360185 L -0.016875 -0.0210185 L -0.0101042 -0.0105556 L -0.00671875 -0.0210185 L -0.0126563 -0.0315741 L -0.016875 -0.0165741 L -0.0117708 -0.00601852 L -0.00588542 -0.00453704 L -0.00505208 -0.0165741 L -0.0117708 -0.0240741 L -0.0159896 -0.0135185 L -0.0117708 -0.00305556 L -0.00671875 0.010463 L -0.0025 0 L -0.00333333 -0.012037 L -0.00755208 -0.0225 L -0.0109375 -0.0105556 L -0.0109375 0.00148148 L -0.0084375 0.0119444 L -0.00166667 0.00148148 L -0.000833333 -0.00907407 L -0.000833333 -0.019537 L -0.0084375 -0.0210185 L -0.016875 -0.00907407 L -0.0235937 0.00898148 L -0.0261458 0.0225 L -0.0202083 0.0269444 L -0.0126563 0.010463 L -0.0025 -0.015 L 0.00338542 -0.0285185 L 0.00677083 -0.0435185 L 0.00677083 -0.0540741 L -0.0025 -0.0555556 L -0.0109375 -0.0555556 L -0.0177083 -0.0510185 L -0.0253125 -0.0435185 L -0.0320312 -0.034537 L -0.03375 -0.0240741 L -0.0311979 -0.0105556 L -0.0253125 -0.00305556 L -0.0185417 0.00148148 L -0.0126563 0.00296296 L -0.00927083 -0.0075 L -0.00755208 -0.019537 L -0.0134896 -0.0210185 L -0.016875 -0.00907407 L -0.016875 0.00296296 L -0.0101042 0.0075 L -0.00166667 0.00148148 L 0.0059375 -0.00601852 L 0.0118229 -0.0135185 L 0.00421875 -0.0210185 L -0.0025 -0.0210185 L -0.0101042 -0.0210185 L -0.0210938 -0.0135185 L -0.0269792 -0.00157407 L -0.0311979 0.00898148 L -0.0253125 0.017963 L -0.019375 0.0164815 L -0.0134896 0.017963 L -0.0109375 0.0075 L -0.00927083 -0.00305556 " pathEditMode="relative" ptsTypes="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 animBg="1"/>
      <p:bldP spid="12" grpId="1" animBg="1"/>
      <p:bldP spid="12" grpId="2" animBg="1"/>
      <p:bldP spid="13" grpId="1" animBg="1"/>
      <p:bldP spid="13" grpId="2" animBg="1"/>
      <p:bldP spid="13" grpId="3" animBg="1"/>
      <p:bldP spid="15" grpId="0"/>
      <p:bldP spid="15" grpId="1"/>
      <p:bldP spid="15" grpId="2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2+3=</a:t>
            </a:r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1</a:t>
            </a:r>
            <a:endParaRPr lang="en-US" altLang="zh-CN" sz="4000"/>
          </a:p>
        </p:txBody>
      </p:sp>
      <p:sp>
        <p:nvSpPr>
          <p:cNvPr id="13" name="乘号 12"/>
          <p:cNvSpPr/>
          <p:nvPr/>
        </p:nvSpPr>
        <p:spPr>
          <a:xfrm>
            <a:off x="7994015" y="3429000"/>
            <a:ext cx="2500630" cy="2355850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55860" y="4314825"/>
            <a:ext cx="2070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2+3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=5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7448550" y="943610"/>
            <a:ext cx="3241040" cy="2068195"/>
          </a:xfrm>
          <a:prstGeom prst="wedgeRoundRect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哦，我</a:t>
            </a:r>
            <a:r>
              <a:rPr lang="zh-CN" altLang="en-US"/>
              <a:t>又学会了！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45380" y="4602480"/>
            <a:ext cx="2152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（会一点点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了）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屏幕截图 2024-05-29 205557"/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3854 0.00148148 " pathEditMode="relative" ptsTypes="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0052 -0.130556 " pathEditMode="relative" ptsTypes="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5729 0.227963 " pathEditMode="relative" ptsTypes="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6719 -0.144074 " pathEditMode="relative" ptsTypes="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75 -0.015 L -0.016875 -0.019537 L -0.0244271 -0.0255556 L -0.0261458 -0.015 L -0.019375 -0.00601852 L -0.0134896 -0.00453704 L -0.00671875 -0.00907407 L -0.00505208 -0.019537 L -0.0109375 -0.0240741 L -0.0159896 -0.0105556 L -0.0109375 0.00148148 L -0.00588542 -0.0105556 L -0.0117708 -0.019537 L -0.0151563 -0.00907407 L -0.0143229 0.00296296 L -0.0084375 0.00296296 L -0.00421875 -0.0105556 L -0.00166667 -0.0225 L -0.00166667 -0.034537 L -0.00671875 -0.045 L -0.0134896 -0.0480556 L -0.0185417 -0.0330556 L -0.0185417 -0.0225 L -0.0185417 -0.0105556 L -0.0177083 0.00148148 L -0.0117708 0.0075 L -0.00927083 -0.00305556 L -0.00755208 -0.015 L -0.0084375 -0.0315741 L -0.0134896 -0.042037 L -0.019375 -0.0480556 L -0.0210938 -0.034537 L -0.0177083 -0.0240741 L -0.0117708 -0.015 L -0.0101042 -0.03 L -0.0134896 -0.042037 L -0.019375 -0.0465741 L -0.0210938 -0.0360185 L -0.016875 -0.0210185 L -0.0101042 -0.0105556 L -0.00671875 -0.0210185 L -0.0126563 -0.0315741 L -0.016875 -0.0165741 L -0.0117708 -0.00601852 L -0.00588542 -0.00453704 L -0.00505208 -0.0165741 L -0.0117708 -0.0240741 L -0.0159896 -0.0135185 L -0.0117708 -0.00305556 L -0.00671875 0.010463 L -0.0025 0 L -0.00333333 -0.012037 L -0.00755208 -0.0225 L -0.0109375 -0.0105556 L -0.0109375 0.00148148 L -0.0084375 0.0119444 L -0.00166667 0.00148148 L -0.000833333 -0.00907407 L -0.000833333 -0.019537 L -0.0084375 -0.0210185 L -0.016875 -0.00907407 L -0.0235937 0.00898148 L -0.0261458 0.0225 L -0.0202083 0.0269444 L -0.0126563 0.010463 L -0.0025 -0.015 L 0.00338542 -0.0285185 L 0.00677083 -0.0435185 L 0.00677083 -0.0540741 L -0.0025 -0.0555556 L -0.0109375 -0.0555556 L -0.0177083 -0.0510185 L -0.0253125 -0.0435185 L -0.0320312 -0.034537 L -0.03375 -0.0240741 L -0.0311979 -0.0105556 L -0.0253125 -0.00305556 L -0.0185417 0.00148148 L -0.0126563 0.00296296 L -0.00927083 -0.0075 L -0.00755208 -0.019537 L -0.0134896 -0.0210185 L -0.016875 -0.00907407 L -0.016875 0.00296296 L -0.0101042 0.0075 L -0.00166667 0.00148148 L 0.0059375 -0.00601852 L 0.0118229 -0.0135185 L 0.00421875 -0.0210185 L -0.0025 -0.0210185 L -0.0101042 -0.0210185 L -0.0210938 -0.0135185 L -0.0269792 -0.00157407 L -0.0311979 0.00898148 L -0.0253125 0.017963 L -0.019375 0.0164815 L -0.0134896 0.017963 L -0.0109375 0.0075 L -0.00927083 -0.00305556 " pathEditMode="relative" ptsTypes="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 bldLvl="0" animBg="1"/>
      <p:bldP spid="12" grpId="1" bldLvl="0" animBg="1"/>
      <p:bldP spid="12" grpId="2" bldLvl="0" animBg="1"/>
      <p:bldP spid="13" grpId="1" bldLvl="0" animBg="1"/>
      <p:bldP spid="13" grpId="2" bldLvl="0" animBg="1"/>
      <p:bldP spid="13" grpId="3" bldLvl="0" animBg="1"/>
      <p:bldP spid="15" grpId="0"/>
      <p:bldP spid="15" grpId="1"/>
      <p:bldP spid="15" grpId="2"/>
      <p:bldP spid="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3475" y="1172210"/>
            <a:ext cx="2080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1+5=6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33475" y="3191510"/>
            <a:ext cx="2080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3+4=7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33475" y="5301615"/>
            <a:ext cx="2327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2+1=3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05240" y="1299210"/>
            <a:ext cx="2224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6+3=9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905240" y="3191510"/>
            <a:ext cx="2152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1+7=8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05240" y="5301615"/>
            <a:ext cx="2049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3+3=6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 descr="屏幕截图 2024-05-29 205557"/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0312 0.291019 " pathEditMode="relative" ptsTypes="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1823 0.0210185 " pathEditMode="relative" ptsTypes="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3281 -0.334537 " pathEditMode="relative" ptsTypes="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0521 -0.315093 " pathEditMode="relative" ptsTypes="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7292 0.0314815 " pathEditMode="relative" ptsTypes="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4792 0.285093 " pathEditMode="relative" ptsTypes="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135185 L -0.00588542 -0.032963 L -0.0126563 -0.049537 L -0.019375 -0.0660185 L -0.0261458 -0.077963 L -0.03375 -0.085463 L -0.0404687 -0.09 L -0.0472396 -0.0839815 L -0.0497917 -0.0735185 L -0.050625 -0.062963 L -0.050625 -0.0525 L -0.0455729 -0.040463 L -0.0396354 -0.034537 L -0.0311979 -0.032963 L -0.0219271 -0.0314815 L -0.0118229 -0.03 L -0.00588542 -0.03 L 0 -0.032963 L -0.000833333 -0.0435185 L -0.0084375 -0.047963 L -0.0143229 -0.0435185 L -0.0160417 -0.027037 L -0.0160417 -0.0164815 L -0.0109375 -0.00453704 L -0.00505208 0.00296296 L -0.0118229 0.0075 L -0.00505208 0.012037 L 0.00171875 0.00148148 L 0.0059375 -0.00898148 L 0.00505208 -0.0210185 L -0.00421875 -0.0285185 L -0.0101042 -0.03 L -0.016875 -0.017963 L -0.0210938 0.00296296 L -0.0210938 0.0135185 L -0.0202604 0.0255556 L -0.0134896 0.034537 L -0.00671875 0.0314815 L 0 0.0239815 L 0.00421875 0.0135185 L 0.00171875 0 L -0.0084375 -0.00898148 L -0.0143229 -0.015 L -0.0202604 -0.0164815 L -0.0261458 -0.017963 L -0.0278125 -0.00601852 L -0.0244792 0.00453704 L -0.0202604 0.015 L -0.0143229 0.0210185 L -0.00671875 0.0239815 L 0 0.0239815 L 0.00760417 0.0239815 L 0.0135417 0.0135185 L 0.0160417 0 L 0.0152083 -0.0135185 L 0.0084375 -0.0285185 L 0 -0.040463 L -0.0084375 -0.0464815 L -0.0151563 -0.0464815 L -0.019375 -0.034537 L -0.0202604 -0.019537 L -0.0202604 -0.00453704 L -0.019375 0.00898148 L -0.0160417 0.019537 L -0.0084375 0.019537 L 0 0.012037 L 0.0059375 0.00296296 L 0.0101562 -0.00898148 L 0.00255208 -0.0239815 L -0.00338542 -0.0285185 L -0.0101042 -0.0285185 L -0.0134896 -0.015 L -0.00760417 -0.00601852 L -0.00166667 -0.00453704 L 0.00421875 -0.0135185 L -0.0025 -0.0239815 L -0.0084375 -0.027037 L -0.0160417 -0.0285185 L -0.0219271 -0.0285185 L -0.0278125 -0.025463 L -0.0303646 -0.0135185 L -0.0303646 -0.00148148 L -0.0295312 0.00898148 L -0.0244792 0.019537 L -0.016875 0.0225 L -0.00588542 0.0135185 L 0.00421875 0.00453704 L 0.0210938 -0.00898148 L 0.0489583 -0.032963 L 0.065 -0.047963 L 0.0717188 -0.055463 L 0.0726042 -0.0660185 L 0.065 -0.0675 L 0.0582292 -0.0675 L 0.0455729 -0.064537 L 0.0320833 -0.062963 L 0.0219792 -0.0539815 L 0.0135417 -0.0464815 L 0.00677083 -0.0360185 L 0.0059375 -0.025463 L 0.00760417 -0.015 L 0.0135417 -0.0164815 L 0.0210938 -0.025463 L 0.0118229 -0.032963 L 0.0059375 -0.032963 L 0 -0.0210185 L -0.00166667 -0.00898148 L -0.0025 0.00296296 L -0.0101042 -0.010463 L -0.0177083 -0.0210185 L -0.0269792 -0.0360185 L -0.0244792 -0.0225 L -0.0210938 -0.010463 L -0.0244792 -0.0210185 L -0.0311979 -0.0314815 L -0.0396354 -0.0360185 L -0.0464063 -0.0389815 L -0.0446875 -0.025463 L -0.0379688 -0.017963 L -0.0311979 -0.012037 L -0.0219271 -0.0075 L -0.0160417 -0.00296296 L -0.0101042 -0.00296296 L -0.0118229 -0.0164815 L -0.0210938 -0.0285185 L -0.0278125 -0.0389815 L -0.03375 -0.042037 L -0.0396354 -0.047963 L -0.0464063 -0.047963 L -0.050625 -0.0314815 L -0.0472396 -0.0210185 L -0.0421875 -0.00453704 L -0.0371354 0.0075 L -0.0311979 0.0164815 L -0.0244792 0.0180556 L -0.0177083 0.0135185 L -0.0118229 0.00296296 L -0.0101042 -0.00898148 L -0.00927083 -0.025463 L -0.00927083 -0.0360185 L -0.00927083 -0.047963 L -0.0101042 -0.0585185 L -0.0126563 -0.070463 L -0.0185417 -0.070463 L -0.0202604 -0.0510185 L -0.0202604 -0.0314815 L -0.0202604 -0.017963 L -0.0202604 0 L -0.016875 0.0135185 L -0.0143229 0.0255556 L -0.00927083 0.0360185 L -0.0025 0.0239815 L 0.00171875 0.0105556 L 0.00255208 0 L -0.00338542 -0.00296296 L -0.0118229 -0.00296296 L -0.0185417 0.00453704 L -0.0210938 0.0164815 L -0.0210938 0.03 L -0.0177083 0.0405556 L -0.0118229 0.049537 L -0.00505208 0.0510185 L 0.000833333 0.042037 L 0.00171875 0.0285185 L 0.000833333 0.015 L -0.00166667 0.00453704 L -0.00588542 -0.00898148 L -0.0134896 -0.032963 L -0.019375 -0.057037 L -0.0253125 -0.077963 L -0.0286979 -0.0885185 L -0.03375 -0.0989815 L -0.0371354 -0.085463 L -0.0371354 -0.075 L -0.0371354 -0.057037 L -0.03625 -0.0389815 L -0.0345833 -0.0225 L -0.0311979 -0.0075 L -0.0269792 0.00453704 L -0.0219271 0.0180556 L -0.0143229 0.0255556 L -0.00505208 0.03 L 0.00338542 0.03 L 0.0101562 0.0210185 L 0.0135417 0.0075 L 0.014375 -0.00296296 L 0.0126563 -0.019537 L 0.00338542 -0.034537 L -0.0025 -0.040463 L -0.0101042 -0.047963 L -0.0177083 -0.0525 L -0.0235937 -0.0525 L -0.0303646 -0.0464815 L -0.0329167 -0.0314815 L -0.0320312 -0.017963 L -0.0269792 -0.00296296 L -0.0219271 0.0075 L -0.0160417 0.015 L -0.00927083 0.015 L -0.00338542 0.00601852 L 0.00255208 -0.00898148 L 0.0059375 -0.0210185 L 0.00760417 -0.0375 L 0.0059375 -0.0510185 L 0.00338542 -0.064537 L -0.00166667 -0.077963 L -0.00760417 -0.0825 L -0.0126563 -0.0689815 L -0.0134896 -0.0510185 L -0.0134896 -0.0389815 L -0.0109375 -0.0285185 L -0.00505208 -0.0285185 L 0.00421875 -0.0285185 L 0.0109896 -0.034537 L 0.0177604 -0.0464815 L 0.0194271 -0.057037 L 0.0126563 -0.055463 L 0.00760417 -0.045 L 0.00255208 -0.027037 L -0.000833333 -0.0164815 L -0.0025 -0.00296296 L -0.00671875 0.0164815 L -0.0084375 0.027037 L -0.0101042 0.0405556 L -0.00421875 0.0389815 L -0.000833333 0.0285185 L 0.00338542 0.0164815 L 0.00505208 0.00453704 L 0.00421875 -0.00601852 L -0.00338542 -0.0164815 L -0.0126563 -0.019537 L -0.0185417 -0.0210185 L -0.0253125 -0.0210185 L -0.0345833 -0.017963 L -0.0396354 -0.0075 L -0.0413542 0.00453704 L -0.0413542 0.015 L -0.0404687 0.0285185 L -0.03375 0.034537 L -0.0269792 0.034537 L -0.0210938 0.034537 L -0.0134896 0.03 L -0.00421875 0.0239815 L 0.00171875 0.012037 L 0.00338542 0 L 0 -0.012037 L -0.00760417 -0.0225 L -0.0134896 -0.0285185 L -0.0219271 -0.032963 L -0.0278125 -0.032963 L -0.03375 -0.0210185 L -0.03375 -0.010463 L -0.0320312 0.00296296 L -0.0295312 0.0135185 L -0.0227604 0.0180556 L -0.0160417 0.0164815 L -0.00671875 0.0105556 L -0.000833333 0.00453704 L 0.0059375 -0.00296296 L 0.0135417 -0.019537 L 0.0160417 -0.0314815 L 0.0152083 -0.045 L 0.0101562 -0.055463 L 0.00338542 -0.06 L -0.00338542 -0.06 L -0.00671875 -0.045 L -0.00671875 -0.027037 L -0.00671875 -0.0164815 L -0.00588542 -0.00601852 L -0.00338542 0.00898148 L 0.00338542 0.0180556 L 0.00677083 0.00601852 L 0.00677083 -0.0075 L 0.00677083 -0.019537 L 0.00338542 -0.00601852 L 0.000833333 0.00453704 L -0.00505208 -0.00296296 L -0.00588542 0.0075 L -0.00338542 -0.00296296 " pathEditMode="relative" ptsTypes="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0" grpId="0" bldLvl="0" build="allAtOnce"/>
      <p:bldP spid="22" grpId="0" bldLvl="0" build="allAtOnce"/>
      <p:bldP spid="23" grpId="0" bldLvl="0" build="allAtOnce"/>
      <p:bldP spid="24" grpId="0" bldLvl="0" build="allAtOnce"/>
      <p:bldP spid="25" grpId="0" bldLvl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1+1=</a:t>
            </a:r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2</a:t>
            </a:r>
            <a:endParaRPr lang="en-US" altLang="zh-CN" sz="4000"/>
          </a:p>
        </p:txBody>
      </p:sp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的方法</a:t>
            </a:r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84755" y="3137535"/>
            <a:ext cx="7221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大家能简单概括一下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训练的步骤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吗？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的方法</a:t>
            </a:r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7565" y="1183640"/>
            <a:ext cx="10914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。（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1+1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2+3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对数据进行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标注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。（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1+1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=2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2+3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=5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将这些数据喂给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会使用某种算法不断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数据。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650" y="3896995"/>
            <a:ext cx="10914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一般情况下，训练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的数据越多，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模型就越强大。例如，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ChatGPT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和文心一言等大语言模型都使用了几乎整个互联网的数据，而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AlphaGo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围棋机器人使用了大量人类对弈的棋谱。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3365" y="36804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8" name="图片 7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的方法</a:t>
            </a:r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825" y="1480820"/>
            <a:ext cx="10338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请大家尝试设计一个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，判断一张图片是猫还是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狗。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屏幕截图 2024-05-22 2203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81430" y="2142490"/>
            <a:ext cx="4217035" cy="4146550"/>
          </a:xfrm>
          <a:prstGeom prst="rect">
            <a:avLst/>
          </a:prstGeom>
        </p:spPr>
      </p:pic>
      <p:pic>
        <p:nvPicPr>
          <p:cNvPr id="4" name="图片 3" descr="屏幕截图 2024-05-22 2203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1630" y="2142490"/>
            <a:ext cx="3693160" cy="4361815"/>
          </a:xfrm>
          <a:prstGeom prst="rect">
            <a:avLst/>
          </a:prstGeom>
        </p:spPr>
      </p:pic>
      <p:pic>
        <p:nvPicPr>
          <p:cNvPr id="9" name="图片 8" descr="屏幕截图 2024-05-29 205557"/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7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【彩蛋环节】</a:t>
            </a:r>
            <a:endParaRPr lang="zh-CN" altLang="en-US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体验</a:t>
            </a:r>
            <a:r>
              <a:rPr lang="en-US" altLang="zh-CN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之力</a:t>
            </a:r>
            <a:r>
              <a:rPr lang="en-US" altLang="zh-CN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endParaRPr lang="en-US" altLang="zh-CN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与四子棋</a:t>
            </a:r>
            <a:r>
              <a:rPr lang="en-US" altLang="zh-CN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下棋</a:t>
            </a:r>
            <a:endParaRPr lang="zh-CN" altLang="en-US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085" y="253365"/>
            <a:ext cx="987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四子棋规则</a:t>
            </a:r>
            <a:endParaRPr lang="zh-CN" altLang="en-US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898525"/>
            <a:ext cx="58578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 四子棋是一种双人棋类游戏。双方轮流落子，率先连成四个棋子（横向、纵向、斜向）的玩家获胜。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g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125220"/>
            <a:ext cx="5505450" cy="5286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96000" y="2536190"/>
            <a:ext cx="5857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与五子棋不同，四子棋每次只能在某一列的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最下方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落子。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 descr="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" y="1125220"/>
            <a:ext cx="5506085" cy="5287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23000" y="4113530"/>
            <a:ext cx="58578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棋盘上有一个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不可落子点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，如果不可落子点的下方已经落满棋子，那么下一次落子会在不可落子点的上方。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 descr="buk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000125"/>
            <a:ext cx="4950460" cy="5668645"/>
          </a:xfrm>
          <a:prstGeom prst="rect">
            <a:avLst/>
          </a:prstGeom>
        </p:spPr>
      </p:pic>
      <p:pic>
        <p:nvPicPr>
          <p:cNvPr id="7" name="图片 6" descr="屏幕截图 2024-05-29 205557"/>
          <p:cNvPicPr>
            <a:picLocks noChangeAspect="1"/>
          </p:cNvPicPr>
          <p:nvPr/>
        </p:nvPicPr>
        <p:blipFill>
          <a:blip r:embed="rId5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136973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7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4530" y="14313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无处不在的</a:t>
            </a:r>
            <a:r>
              <a:rPr lang="en-US" altLang="zh-CN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endParaRPr lang="en-US" altLang="zh-CN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06335" y="28041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AI</a:t>
            </a:r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对生活的影响</a:t>
            </a:r>
            <a:endParaRPr lang="zh-CN" altLang="en-US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36230" y="41770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AI 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的原理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35527" y="6445083"/>
            <a:ext cx="185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PS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：最后有彩蛋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5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085" y="253365"/>
            <a:ext cx="987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体验</a:t>
            </a:r>
            <a:r>
              <a:rPr lang="en-US" altLang="zh-CN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之力</a:t>
            </a:r>
            <a:endParaRPr lang="zh-CN" altLang="en-US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6660" y="2520950"/>
            <a:ext cx="9417050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我为四子棋游戏开发了</a:t>
            </a:r>
            <a:r>
              <a:rPr lang="en-US" altLang="zh-CN" sz="5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5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，欢迎大家来挑战，体验</a:t>
            </a:r>
            <a:r>
              <a:rPr lang="en-US" altLang="zh-CN" sz="5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5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之力。</a:t>
            </a:r>
            <a:endParaRPr lang="zh-CN" altLang="en-US" sz="5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0235" y="2839720"/>
            <a:ext cx="3203575" cy="981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谢谢大家</a:t>
            </a:r>
            <a:endParaRPr lang="zh-CN" altLang="en-US" sz="54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7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无处不在的</a:t>
            </a:r>
            <a:r>
              <a:rPr lang="en-US" altLang="zh-CN" sz="3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endParaRPr lang="en-US" altLang="zh-CN" sz="3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2850" y="3082290"/>
            <a:ext cx="10555605" cy="725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请大家思考：你们接触过</a:t>
            </a:r>
            <a:r>
              <a:rPr lang="en-US" altLang="zh-CN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在生活中</a:t>
            </a:r>
            <a:r>
              <a:rPr lang="zh-CN" altLang="en-US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的哪些</a:t>
            </a:r>
            <a:r>
              <a:rPr lang="zh-CN" altLang="en-US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应用？</a:t>
            </a:r>
            <a:endParaRPr lang="zh-CN" altLang="en-US" sz="3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2825" y="233045"/>
            <a:ext cx="9989185" cy="643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大语言模型（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ChatGPT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、文心一言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32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屏幕截图 2024-05-21 2144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876300"/>
            <a:ext cx="8939530" cy="6028055"/>
          </a:xfrm>
          <a:prstGeom prst="rect">
            <a:avLst/>
          </a:prstGeom>
        </p:spPr>
      </p:pic>
      <p:pic>
        <p:nvPicPr>
          <p:cNvPr id="7" name="图片 6" descr="屏幕截图 2024-05-21 214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876300"/>
            <a:ext cx="8964295" cy="6028055"/>
          </a:xfrm>
          <a:prstGeom prst="rect">
            <a:avLst/>
          </a:prstGeom>
        </p:spPr>
      </p:pic>
      <p:pic>
        <p:nvPicPr>
          <p:cNvPr id="8" name="20240521_215657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61110" y="876300"/>
            <a:ext cx="10201275" cy="5981700"/>
          </a:xfrm>
          <a:prstGeom prst="rect">
            <a:avLst/>
          </a:prstGeom>
        </p:spPr>
      </p:pic>
      <p:pic>
        <p:nvPicPr>
          <p:cNvPr id="9" name="图片 8" descr="屏幕截图 2024-05-29 205557"/>
          <p:cNvPicPr>
            <a:picLocks noChangeAspect="1"/>
          </p:cNvPicPr>
          <p:nvPr/>
        </p:nvPicPr>
        <p:blipFill>
          <a:blip r:embed="rId8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6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37810" y="1367790"/>
            <a:ext cx="65157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绘画</a:t>
            </a:r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生成图片</a:t>
            </a:r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大家猜一猜，这张图片是真人，还是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生成的？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屏幕截图 2024-05-16 220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177290"/>
            <a:ext cx="4583430" cy="4648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37810" y="3764280"/>
            <a:ext cx="6515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没错，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生成的。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5" name="图片 4" descr="C:/Users/kevin/Pictures/Screenshots/屏幕截图 2024-05-16 220028.png屏幕截图 2024-05-16 220028"/>
          <p:cNvPicPr>
            <a:picLocks noChangeAspect="1"/>
          </p:cNvPicPr>
          <p:nvPr/>
        </p:nvPicPr>
        <p:blipFill>
          <a:blip r:embed="rId2"/>
          <a:srcRect t="11547" b="11547"/>
          <a:stretch>
            <a:fillRect/>
          </a:stretch>
        </p:blipFill>
        <p:spPr>
          <a:xfrm>
            <a:off x="1012825" y="1000125"/>
            <a:ext cx="4599940" cy="2817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39315" y="4995545"/>
            <a:ext cx="3131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人脸识别</a:t>
            </a:r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91755" y="4995545"/>
            <a:ext cx="2140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车牌识别</a:t>
            </a:r>
            <a:endParaRPr lang="zh-CN" altLang="en-US" sz="32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屏幕截图 2024-05-16 220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65" y="343535"/>
            <a:ext cx="2657475" cy="4130040"/>
          </a:xfrm>
          <a:prstGeom prst="rect">
            <a:avLst/>
          </a:prstGeom>
        </p:spPr>
      </p:pic>
      <p:pic>
        <p:nvPicPr>
          <p:cNvPr id="7" name="图片 6" descr="屏幕截图 2024-05-29 205557"/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25540" y="416560"/>
            <a:ext cx="553910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语音识别</a:t>
            </a:r>
            <a:endParaRPr lang="zh-CN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sz="3200" dirty="0">
                <a:latin typeface="微软雅黑" panose="020B0503020204020204" charset="-122"/>
                <a:ea typeface="微软雅黑" panose="020B0503020204020204" charset="-122"/>
              </a:rPr>
              <a:t>语音识别指的是把人的语音转化成文字。</a:t>
            </a:r>
            <a:endParaRPr lang="zh-CN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sz="3200" dirty="0">
                <a:latin typeface="微软雅黑" panose="020B0503020204020204" charset="-122"/>
                <a:ea typeface="微软雅黑" panose="020B0503020204020204" charset="-122"/>
              </a:rPr>
              <a:t>典型应用：</a:t>
            </a:r>
            <a:r>
              <a:rPr lang="en-US" altLang="zh-CN" sz="3200" dirty="0" smtClean="0">
                <a:latin typeface="微软雅黑" panose="020B0503020204020204" charset="-122"/>
                <a:ea typeface="微软雅黑" panose="020B0503020204020204" charset="-122"/>
              </a:rPr>
              <a:t>Siri</a:t>
            </a: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</a:rPr>
              <a:t>、小爱同学、</a:t>
            </a:r>
            <a:r>
              <a:rPr lang="en-US" altLang="zh-CN" sz="3200" dirty="0" smtClean="0"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</a:rPr>
              <a:t>小度小度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语音合成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语音合成指的是将文字合成语音。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典型应用：高德地图语音播报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屏幕截图 2024-05-16 221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405130"/>
            <a:ext cx="4921250" cy="3029585"/>
          </a:xfrm>
          <a:prstGeom prst="rect">
            <a:avLst/>
          </a:prstGeom>
        </p:spPr>
      </p:pic>
      <p:pic>
        <p:nvPicPr>
          <p:cNvPr id="4" name="图片 3" descr="屏幕截图 2024-05-16 222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35" y="3901440"/>
            <a:ext cx="2684780" cy="2684780"/>
          </a:xfrm>
          <a:prstGeom prst="rect">
            <a:avLst/>
          </a:prstGeom>
        </p:spPr>
      </p:pic>
      <p:pic>
        <p:nvPicPr>
          <p:cNvPr id="7" name="图片 6" descr="屏幕截图 2024-05-29 205557"/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COMMONDATA" val="eyJoZGlkIjoiY2I5NDQxNTBiMDk3YjQ4NmFkNzBlZmU2NWUxNThmYzMifQ=="/>
  <p:tag name="commondata" val="eyJoZGlkIjoiYTA4ZDUwMzQwYjVkYTRiYjg5OGI2ZDM4OTYxZWFiMzg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1366</Words>
  <Application>WPS 演示</Application>
  <PresentationFormat>宽屏</PresentationFormat>
  <Paragraphs>176</Paragraphs>
  <Slides>31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Fu-小灰灰</cp:lastModifiedBy>
  <cp:revision>121</cp:revision>
  <dcterms:created xsi:type="dcterms:W3CDTF">2024-05-13T08:05:00Z</dcterms:created>
  <dcterms:modified xsi:type="dcterms:W3CDTF">2024-05-30T00:31:35Z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BF7351CB2F1D41BFAF3D00D7E7D460D5_13</vt:lpwstr>
  </property>
</Properties>
</file>